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2"/>
  </p:notesMasterIdLst>
  <p:handoutMasterIdLst>
    <p:handoutMasterId r:id="rId53"/>
  </p:handoutMasterIdLst>
  <p:sldIdLst>
    <p:sldId id="350" r:id="rId2"/>
    <p:sldId id="328" r:id="rId3"/>
    <p:sldId id="258" r:id="rId4"/>
    <p:sldId id="259" r:id="rId5"/>
    <p:sldId id="354" r:id="rId6"/>
    <p:sldId id="261" r:id="rId7"/>
    <p:sldId id="262" r:id="rId8"/>
    <p:sldId id="351" r:id="rId9"/>
    <p:sldId id="307" r:id="rId10"/>
    <p:sldId id="306" r:id="rId11"/>
    <p:sldId id="312" r:id="rId12"/>
    <p:sldId id="314" r:id="rId13"/>
    <p:sldId id="315" r:id="rId14"/>
    <p:sldId id="352" r:id="rId15"/>
    <p:sldId id="317" r:id="rId16"/>
    <p:sldId id="270" r:id="rId17"/>
    <p:sldId id="292" r:id="rId18"/>
    <p:sldId id="293" r:id="rId19"/>
    <p:sldId id="294" r:id="rId20"/>
    <p:sldId id="318" r:id="rId21"/>
    <p:sldId id="320" r:id="rId22"/>
    <p:sldId id="319" r:id="rId23"/>
    <p:sldId id="322" r:id="rId24"/>
    <p:sldId id="332" r:id="rId25"/>
    <p:sldId id="323" r:id="rId26"/>
    <p:sldId id="324" r:id="rId27"/>
    <p:sldId id="271" r:id="rId28"/>
    <p:sldId id="275" r:id="rId29"/>
    <p:sldId id="276" r:id="rId30"/>
    <p:sldId id="277" r:id="rId31"/>
    <p:sldId id="278" r:id="rId32"/>
    <p:sldId id="279" r:id="rId33"/>
    <p:sldId id="355" r:id="rId34"/>
    <p:sldId id="326" r:id="rId35"/>
    <p:sldId id="331" r:id="rId36"/>
    <p:sldId id="327" r:id="rId37"/>
    <p:sldId id="357" r:id="rId38"/>
    <p:sldId id="347" r:id="rId39"/>
    <p:sldId id="356" r:id="rId40"/>
    <p:sldId id="345" r:id="rId41"/>
    <p:sldId id="346" r:id="rId42"/>
    <p:sldId id="353" r:id="rId43"/>
    <p:sldId id="358" r:id="rId44"/>
    <p:sldId id="334" r:id="rId45"/>
    <p:sldId id="339" r:id="rId46"/>
    <p:sldId id="335" r:id="rId47"/>
    <p:sldId id="336" r:id="rId48"/>
    <p:sldId id="337" r:id="rId49"/>
    <p:sldId id="338" r:id="rId50"/>
    <p:sldId id="280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18" autoAdjust="0"/>
    <p:restoredTop sz="94660"/>
  </p:normalViewPr>
  <p:slideViewPr>
    <p:cSldViewPr>
      <p:cViewPr varScale="1">
        <p:scale>
          <a:sx n="111" d="100"/>
          <a:sy n="111" d="100"/>
        </p:scale>
        <p:origin x="-17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BC92CF-F90A-441D-B74E-E6C25EDC0E32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D7BD2-9ACD-42A1-9AEA-BD16502130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61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F35B5-79AC-43CD-A148-A2D1FD013C07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28BA5-AA03-4C89-984A-8256CBBBB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1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08C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7B1FD90-13E0-45C9-BE9E-D858A75606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2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98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0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33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160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7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74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C6F246-B20A-4E3A-879A-A2845B0DEB80}" type="datetimeFigureOut">
              <a:rPr lang="en-US" smtClean="0"/>
              <a:pPr/>
              <a:t>7/27/2015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28484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5C2C53-7BF2-4BDF-827B-ADD953370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1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6289246"/>
            <a:ext cx="1752600" cy="469723"/>
          </a:xfrm>
          <a:prstGeom prst="rect">
            <a:avLst/>
          </a:prstGeom>
        </p:spPr>
      </p:pic>
      <p:sp>
        <p:nvSpPr>
          <p:cNvPr id="4" name="AutoShape 2" descr="Image result for rb tit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7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u="sng" kern="1200">
          <a:solidFill>
            <a:srgbClr val="F08C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irdlaw.com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consumerfinance.gov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4572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</a:rPr>
              <a:t>The TILA/RESPA Integrated Disclosures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3000" b="1" dirty="0" smtClean="0">
                <a:solidFill>
                  <a:schemeClr val="tx1"/>
                </a:solidFill>
              </a:rPr>
              <a:t>Getting Ready for the October 3rd  Deadline</a:t>
            </a:r>
          </a:p>
          <a:p>
            <a:pPr marL="0" indent="0" algn="ctr">
              <a:buNone/>
            </a:pPr>
            <a:endParaRPr lang="en-US" sz="22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Presented by: </a:t>
            </a:r>
          </a:p>
          <a:p>
            <a:pPr marL="0" indent="0" algn="ctr"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Morton W. Baird II</a:t>
            </a:r>
          </a:p>
          <a:p>
            <a:pPr marL="0" indent="0" algn="ctr">
              <a:buNone/>
            </a:pPr>
            <a:r>
              <a:rPr lang="en-US" sz="1600" dirty="0" smtClean="0"/>
              <a:t>Michael Fritz Baird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6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500" b="1" dirty="0" smtClean="0">
                <a:solidFill>
                  <a:schemeClr val="tx1"/>
                </a:solidFill>
              </a:rPr>
              <a:t>Law Offices of Morton W. Baird II</a:t>
            </a:r>
          </a:p>
          <a:p>
            <a:pPr marL="0" indent="0" algn="ctr">
              <a:buNone/>
            </a:pPr>
            <a:r>
              <a:rPr lang="en-US" sz="1500" dirty="0" smtClean="0"/>
              <a:t>242 West Sunset Ste 201</a:t>
            </a:r>
            <a:endParaRPr lang="en-US" sz="15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500" b="1" dirty="0" smtClean="0">
                <a:solidFill>
                  <a:schemeClr val="tx1"/>
                </a:solidFill>
              </a:rPr>
              <a:t>San Antonio, TX 78209</a:t>
            </a:r>
          </a:p>
          <a:p>
            <a:pPr marL="0" indent="0" algn="ctr">
              <a:buNone/>
            </a:pPr>
            <a:r>
              <a:rPr lang="en-US" sz="1500" dirty="0" smtClean="0"/>
              <a:t>210 828 5844</a:t>
            </a:r>
            <a:endParaRPr lang="en-US" sz="15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500" b="1" dirty="0" smtClean="0">
                <a:solidFill>
                  <a:schemeClr val="tx1"/>
                </a:solidFill>
                <a:hlinkClick r:id="rId2"/>
              </a:rPr>
              <a:t>www.bairdlaw.com</a:t>
            </a:r>
            <a:endParaRPr lang="en-US" sz="15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1900" b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3600" b="1" dirty="0" smtClean="0">
              <a:solidFill>
                <a:schemeClr val="tx1"/>
              </a:solidFill>
            </a:endParaRPr>
          </a:p>
        </p:txBody>
      </p:sp>
      <p:sp>
        <p:nvSpPr>
          <p:cNvPr id="9" name="AutoShape 2" descr="data:image/jpeg;base64,/9j/4AAQSkZJRgABAQAAAQABAAD/2wCEAAkGBxITEhUUERQWFRUXGBsWGBcXFiEcHxobICYeGCYdHBgYJSgsISYoHhkXLTMmJSkrMi4uHx80ODYsQzQtLisBCgoKDg0OGxAQGjQkHyQtLTcsNCwvLiwwLjQvLy8sNTYsLCwsLCwsLCwsLSw0LywsLCwsLCwsLCw1LDQsLCwsLP/AABEIAEsAjQMBEQACEQEDEQH/xAAcAAEAAgMBAQEAAAAAAAAAAAAABAUDBgcCAQj/xAA/EAACAQMABwYCBgcJAQAAAAABAgMABBEFBhIhMUFRBxMVU3GRYYEUIjKTwdFCVGJzkqGxIzRScoLS4fDxFv/EABoBAQADAQEBAAAAAAAAAAAAAAABBAUDAgb/xAAvEQACAgEBBgQGAQUAAAAAAAAAAQIDEQQSEyExQVFSYZHRBRRxgaGxIiMzQsHw/9oADAMBAAIRAxEAPwDuNAKAUBF0perDDJK3CNGc/IZxXqEXKSiup5nJRi5PoQdUdLfSrSGY42mX6+OTDcR7ivd9e7m4nime3BSLiuR1FAKAUAoBQCgFAKAUAoBQCgFAKAUBqnaFIXiitU+1cyrH/oBDMfkMVa0ixJzf+KKmrlwUFzkzBqTCLa4u7MblVxNEP2XABHyIH869ah7cI2fZkab+E5V/dG5VTLgoBQCgFAKAUAoBQCgFAKAUBFudIwxnEksaEjOGcKcdcE16UJPkjy5RXNmPxm28+H71fzqd3Ps/Qjew7r1Po0vb+fF94v51O6n4X6Eb6vxL1NftXF1pMyKQ0drHsqQcjbfiQR8N3yqzJOrT4fOT/CKcJK7Utrior8s9ayYgvbW64K2beQ/Bt6kn4HNRQt5VOvtxROpe6uhZ0fBl94vb+fF94v51W3U/C/Qt76vxL1PnjNt58P3q/nTdT7P0J3sO69T3BpSB22UmjZjwVZFJ9gahwkuLRKnF8mS68noUAoBQCgFAKAUAoBQFZp/QNveR93cIGHJv0lPVW5V0rtlW8xZ4srjNYkc+XQEOjm2b22juLYnC3Kp9ZM8pFH9f/Kv72VyzXLEu3sZ7rjTwsjmPf3NztdVtHOoeOCJlYZDLvBHrVV6m+Lw5MsrTUSWVFMsbazt7VGKKkKcWPAdN5Nc3Ky6ST4s9qNVEW1iK6kPSGlLCZNiaWF1znDMONdYUaiDzGLTOM9VpLFsykmipa10JzFt/F/zXXOr8zmvkumCr07q5azrsWEVoFIzJPtbTIvPZjXnjmamu6yDzY35ImdVc1ivGOrJ+q76IsUxDcQlz9qRnG03z5D4CudyvteZRZ0plRWsRki8/+usP1qH+MVx+Xt8LO+/r8QXW6wJwLqH7wU3FnhY31fct4J1dQyMrKeDKQQfQiuTTXBnRNPkZKgkUAoBQCgFAKAUB5ljDAqwBB3EEZBHpRPHFENZWGaRpGzbRssbWbZjnlEZtmzjabmh/R/76VoVyWoi1YuKXP3M6yMtNJOt8G8Y9uxZ9ojYsn/zJ/WvPw/8Avr7kfFlnSv7fs5TEC7qg4swUZ6k4/Gt6UtlNvofK1VOUlFdS/vOz28VSw7tsAnAbefTIqgviNTeDYfwm6KysM0qK5eNw8bFHU5DDcQatSSksPkVq5Si8rmTNbSryRTqAv0iFZWAGAHyyNj1KZ+dcKOCcezwXNRhyUl1Wf+9CNq3q7LeyNHCVDKu0do43cOVLro1LLPVFLteEZdaNTLqxVXmCFGOyGQ5weODkV4p1MLXhHW3TSqWWT+yvTUkF7HEpPdTEo6cs4JDAciCB8s141lalW5dUdNJY1PHRne6xTXFAKAUAoBQCgFAKA1Cd/pOlkTilpGXP7x9w9hj+dW1/T07fWT/CKclt6hdor8s89o97GbSWNXBdGjLKDkqCd2emcGvegi1am1w4nL4lJOiUU+PD9nJ7a72HRxvKMrY64IP4VtyW1FrufOV/wkpdjbb3tPuWUqkUaEjG1vJHxAP41nx+HVp5bbNeXxSxrCSRpujdGzXMgjhRnYnjjcPix5Crdlka1mTKdNM7JYii57StHC2ktYAc7Fsoz1O05J981W0k9uMpd37F3WV7Eox7JftlJqzrLLYyNJCqMWXZIcEjGc8iK63UxtWGeKLpVPKJGtOu1zfKqTCNUU7WzGCMnhkkk14p00KnlHW3UzsWGbD2QaKtmnEzzKZkDd3BwI3EF9/2txO4cONcNdOajspcO530cI52m+PY6Ld6tuzM4u51yS2yG3DngVkmmU2rmi5bmJna6nUhyuA3THX1qQW+jtItFZM0u0jIXVTMd7new4gZzy9KgGGDS5l0c7d6DMI2Ztk4ZTk43DhUgttC3QFpC8r4/s1LMx+HEk1AM1npi3lbZjlRm6Bt/tQE6gFAY55giszHCqCxPQDealLLwiG8LJyXU+/vbs3BtFMbXEpea5cbkTgqR9WAz6Z+dad8a68bfHC4L3M6p2Tzs8Mvi/YutcNAQ2ejJBHlmZ4zJIxyznPEn5ndXjTXSsvTfngjV0xr07S8jmmisNPCrDIaVAQeYLAEVqWPEG12Zj0wTmk+5u3adqnHAq3FsmymdmRBwGeDDp0PyqhotVKb2Jv6GnrtJGK24L6mq6p60y2UqlWJiJHeR8iOBI6EDnVnUURtj59Ctpr5VS8i47Y51e6gdCCrW6sCOYLOa4aBNQaff2LOu42Jrsv9kXsrit3uZBciMr3e7vMYzkcNrnU61yUVs/gnRKO09o2btItdFLZuYu4E+V7vuiu0TkZ3LyxnOaraV3OzjnHXJZ1Kq2HjGTlWjLh45o3jJDq6lSOua0ppOLTM6ttSTR+oA2VyeYr51m+jXNQf7vJ+9f8ACpYI+iWMthOZT3hDS4Lb8YG7GelAebGBRolmCgM0TZIG87zxNAVU1yCbOOVXkiSBZCiAkscHGQOQwKAkacu4pIx3NrNHKpBRxCVwR1x8KA3awlLxRswwzIrEEYwSASMGoBIoCNpKyWaJopM7DjZYA4yOYz8eFeoycXlHmUVJYZktbZI0CRqERRgKowAPSobbeWSkksI1/tD0bLcWTxwLtuWQgZA3A5O9iKsaScYWJy5FfV1ysqcY8zmOitSdILPCzW5CrKjE7abgGBJ+10FaVmrqcWlLp5mZVo7VNNx/R2nSNpHNE8Um9HUqfQ9PjWNCTjJSXQ2pRUk4s4bd9nukVdlSHbUEhXDoNocjgtW1HWVNZbMV6K1Pgj7d6m6WkWNXtye6Tu1PeJnZyWx9rkWPyqFqaE21Ln9T29NdJLK5fT3Ih7PtJ/qx+8j/AN1T83T4v2R8rd2/R9j7O9JE4+j4+JkT8Go9ZT3J+VtfQ2/UzsyeOZZr1kwh2liU5yRwLHoDyHwqrfrU47MCzRo3F7UzqbncfSs00Ch1OtJIoHWVSrGRiAccDjfuoDFq/o6RbSaN12GdpMAkcCNx3VIIejo7j6FLbPAylIyqtkfXJJ3D360B6bRU8aWs8KgzRRqjxk4yMbxnrvNAZ7rSN7cARwwPb5I2pXI+qP2etAbNEuFAyTgAZPP41APdAKAUB4miVhhgCOhoCP4bD5a+1APDYfLX2oB4bD5a+1APDYfLX2oB4bD5a+1APDYfLX2oB4bD5a+1APDYfLX2oB4bD5a+1APDYfLX2oB4bD5a+1ARbi2hWRFKRhWDk5A4jZxv+ZoCEgjYRjESbSMzNsg7xj6uDw4k+gNAXttjYXGMbIxgYHDkDyoDLQCgFAKAUAoBQCgFAKAUAoBQCgFAeHjVvtAH1GaA8/R0/wAK9eAoDLQ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2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none" dirty="0" smtClean="0"/>
              <a:t>Your Home Loan Toolkit</a:t>
            </a:r>
            <a:br>
              <a:rPr lang="en-US" u="none" dirty="0" smtClean="0"/>
            </a:br>
            <a:r>
              <a:rPr lang="en-US" sz="3200" u="none" dirty="0" smtClean="0"/>
              <a:t>A Step-by-Step Guide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/>
              <a:t>Required for purchase transactions</a:t>
            </a:r>
          </a:p>
          <a:p>
            <a:r>
              <a:rPr lang="en-US" sz="4400" dirty="0" smtClean="0"/>
              <a:t>Useful for any type of home loan</a:t>
            </a:r>
          </a:p>
          <a:p>
            <a:r>
              <a:rPr lang="en-US" sz="4400" dirty="0" smtClean="0"/>
              <a:t>Helps borrower determine the appropriate loan</a:t>
            </a:r>
          </a:p>
          <a:p>
            <a:endParaRPr lang="en-US" sz="44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397"/>
            <a:ext cx="1223280" cy="156085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397"/>
            <a:ext cx="1223280" cy="15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the TRID 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724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4 forms become 2</a:t>
            </a:r>
          </a:p>
          <a:p>
            <a:r>
              <a:rPr lang="en-US" dirty="0" smtClean="0"/>
              <a:t>TILA and RESPA combined</a:t>
            </a:r>
          </a:p>
          <a:p>
            <a:r>
              <a:rPr lang="en-US" dirty="0" smtClean="0"/>
              <a:t>Applies to most closed-end consumer credit transactions secured by real property</a:t>
            </a:r>
          </a:p>
          <a:p>
            <a:pPr lvl="1"/>
            <a:r>
              <a:rPr lang="en-US" u="sng" dirty="0" smtClean="0"/>
              <a:t>Includes</a:t>
            </a:r>
            <a:r>
              <a:rPr lang="en-US" dirty="0" smtClean="0"/>
              <a:t> Lot loans, Home Equity, Home Improvement, Refinance, Purchase</a:t>
            </a:r>
          </a:p>
          <a:p>
            <a:pPr lvl="1"/>
            <a:r>
              <a:rPr lang="en-US" u="sng" dirty="0" smtClean="0"/>
              <a:t>Excludes</a:t>
            </a:r>
            <a:r>
              <a:rPr lang="en-US" dirty="0" smtClean="0"/>
              <a:t> HELOCs, Reverse Mortgages, and loans secured by mobile home</a:t>
            </a:r>
            <a:endParaRPr lang="en-US" dirty="0"/>
          </a:p>
        </p:txBody>
      </p:sp>
      <p:pic>
        <p:nvPicPr>
          <p:cNvPr id="4" name="Picture 2" descr="http://www.affirmx.com/wp-content/uploads/2014/05/integrateddisclosu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Effective for applications received on or after October 3, 2015</a:t>
            </a:r>
          </a:p>
          <a:p>
            <a:r>
              <a:rPr lang="en-US" dirty="0" smtClean="0"/>
              <a:t>Lenders may </a:t>
            </a:r>
            <a:r>
              <a:rPr lang="en-US" u="sng" dirty="0" smtClean="0"/>
              <a:t>not</a:t>
            </a:r>
            <a:r>
              <a:rPr lang="en-US" dirty="0" smtClean="0"/>
              <a:t> use the new forms early</a:t>
            </a:r>
          </a:p>
          <a:p>
            <a:r>
              <a:rPr lang="en-US" dirty="0" smtClean="0"/>
              <a:t>The GFE, HUD-1, and Truth-in-Lending forms must be used until new disclosures are required</a:t>
            </a:r>
          </a:p>
        </p:txBody>
      </p:sp>
    </p:spTree>
    <p:extLst>
      <p:ext uri="{BB962C8B-B14F-4D97-AF65-F5344CB8AC3E}">
        <p14:creationId xmlns:p14="http://schemas.microsoft.com/office/powerpoint/2010/main" val="196386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 &amp; Document Restriction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3505199"/>
          </a:xfrm>
        </p:spPr>
        <p:txBody>
          <a:bodyPr>
            <a:normAutofit/>
          </a:bodyPr>
          <a:lstStyle/>
          <a:p>
            <a:r>
              <a:rPr lang="en-US" dirty="0" smtClean="0"/>
              <a:t>No fees or verification documents until Applicant receives Loan Estimate </a:t>
            </a:r>
            <a:r>
              <a:rPr lang="en-US" dirty="0"/>
              <a:t>and </a:t>
            </a:r>
            <a:r>
              <a:rPr lang="en-US" dirty="0" smtClean="0"/>
              <a:t>indicates “Intent </a:t>
            </a:r>
            <a:r>
              <a:rPr lang="en-US" dirty="0"/>
              <a:t>to Proceed”</a:t>
            </a:r>
          </a:p>
          <a:p>
            <a:pPr lvl="1"/>
            <a:r>
              <a:rPr lang="en-US" dirty="0" smtClean="0"/>
              <a:t>Exception: Upfront “bona fide” and “reasonable” fee for obtaining credit report</a:t>
            </a:r>
          </a:p>
          <a:p>
            <a:pPr lvl="1"/>
            <a:r>
              <a:rPr lang="en-US" dirty="0" smtClean="0"/>
              <a:t>Exception: For Pre-approval, Applicant may voluntarily submit verification documents</a:t>
            </a:r>
          </a:p>
        </p:txBody>
      </p:sp>
      <p:pic>
        <p:nvPicPr>
          <p:cNvPr id="7170" name="Picture 2" descr="http://s3.amazonaws.com/assets.ocpa.com/articles/images/1142/show/FederalMoney.jpg?13034877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74193"/>
            <a:ext cx="4018207" cy="21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56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Optional Cost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Lenders may provide an optional “</a:t>
            </a:r>
            <a:r>
              <a:rPr lang="en-US" i="1" dirty="0" smtClean="0"/>
              <a:t>Cost Estimate” </a:t>
            </a:r>
            <a:r>
              <a:rPr lang="en-US" dirty="0" smtClean="0"/>
              <a:t>to consumers before they apply for a loan</a:t>
            </a:r>
          </a:p>
          <a:p>
            <a:r>
              <a:rPr lang="en-US" dirty="0" smtClean="0"/>
              <a:t>The Cost Estimate MAY NOT resemble the Loan Estimate</a:t>
            </a:r>
          </a:p>
          <a:p>
            <a:r>
              <a:rPr lang="en-US" dirty="0" smtClean="0"/>
              <a:t>The Cost Estimate must contain the following disclaimer: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953000"/>
            <a:ext cx="5830312" cy="104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7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Application?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Application: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Name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Income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Social Security Number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Property Address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Estimated value of property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Mortgage loan amount sought</a:t>
            </a:r>
          </a:p>
          <a:p>
            <a:r>
              <a:rPr lang="en-US" u="sng" dirty="0" smtClean="0"/>
              <a:t>New definition eliminates “catch-all” component of application</a:t>
            </a:r>
          </a:p>
        </p:txBody>
      </p:sp>
    </p:spTree>
    <p:extLst>
      <p:ext uri="{BB962C8B-B14F-4D97-AF65-F5344CB8AC3E}">
        <p14:creationId xmlns:p14="http://schemas.microsoft.com/office/powerpoint/2010/main" val="373271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Loan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953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Applications received on or after October 3, 2015</a:t>
            </a:r>
          </a:p>
          <a:p>
            <a:r>
              <a:rPr lang="en-US" b="1" dirty="0" smtClean="0"/>
              <a:t>Combines </a:t>
            </a:r>
            <a:r>
              <a:rPr lang="en-US" b="1" dirty="0"/>
              <a:t>the </a:t>
            </a:r>
            <a:r>
              <a:rPr lang="en-US" b="1" dirty="0" smtClean="0"/>
              <a:t>Initial TIL and GFE</a:t>
            </a:r>
          </a:p>
          <a:p>
            <a:r>
              <a:rPr lang="en-US" dirty="0" smtClean="0"/>
              <a:t>Delivered or placed in the mail within 3 business days of “Application”</a:t>
            </a:r>
          </a:p>
          <a:p>
            <a:r>
              <a:rPr lang="en-US" dirty="0" smtClean="0"/>
              <a:t>Contains a good faith estimate of costs of loan and transaction terms</a:t>
            </a:r>
          </a:p>
        </p:txBody>
      </p:sp>
      <p:pic>
        <p:nvPicPr>
          <p:cNvPr id="5122" name="Picture 2" descr="http://images.onset.freedom.com/ocregister/l3psgq-l3ps0kmergerillo5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09800"/>
            <a:ext cx="29463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5250"/>
            <a:ext cx="4901078" cy="6705600"/>
          </a:xfrm>
        </p:spPr>
      </p:pic>
      <p:sp>
        <p:nvSpPr>
          <p:cNvPr id="5" name="Rectangle 4"/>
          <p:cNvSpPr/>
          <p:nvPr/>
        </p:nvSpPr>
        <p:spPr>
          <a:xfrm>
            <a:off x="914400" y="619570"/>
            <a:ext cx="4724400" cy="10568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676844"/>
            <a:ext cx="4724400" cy="18283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3505198"/>
            <a:ext cx="4724400" cy="21336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5638799"/>
            <a:ext cx="4724400" cy="762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1147"/>
            <a:ext cx="8314800" cy="1933675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167035"/>
            <a:ext cx="8558642" cy="3304034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52" y="2014340"/>
            <a:ext cx="8712211" cy="4005459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6" y="4953000"/>
            <a:ext cx="8587748" cy="1600202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91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9" y="0"/>
            <a:ext cx="6123958" cy="6920571"/>
          </a:xfrm>
        </p:spPr>
      </p:pic>
      <p:sp>
        <p:nvSpPr>
          <p:cNvPr id="7" name="Rectangle 6"/>
          <p:cNvSpPr/>
          <p:nvPr/>
        </p:nvSpPr>
        <p:spPr>
          <a:xfrm>
            <a:off x="304800" y="400940"/>
            <a:ext cx="2971800" cy="2037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438400"/>
            <a:ext cx="2971800" cy="1828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5275" y="4267200"/>
            <a:ext cx="2981325" cy="19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6600" y="400940"/>
            <a:ext cx="3048000" cy="7420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1143000"/>
            <a:ext cx="30480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76600" y="2076450"/>
            <a:ext cx="3048000" cy="11549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86125" y="3245710"/>
            <a:ext cx="3038475" cy="7928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67075" y="4914900"/>
            <a:ext cx="3057525" cy="16383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432199"/>
            <a:ext cx="6879402" cy="4492226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1429195"/>
            <a:ext cx="6709604" cy="4193502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21207"/>
            <a:ext cx="6410325" cy="4314642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95237"/>
            <a:ext cx="6799762" cy="1662163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22681"/>
            <a:ext cx="7829076" cy="2819474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712" y="1419670"/>
            <a:ext cx="7813164" cy="3105232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67" y="2312165"/>
            <a:ext cx="7688454" cy="2081269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998" y="2624809"/>
            <a:ext cx="7030928" cy="3928391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552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12667"/>
            <a:ext cx="4495800" cy="5983333"/>
          </a:xfrm>
        </p:spPr>
      </p:pic>
      <p:sp>
        <p:nvSpPr>
          <p:cNvPr id="5" name="Rectangle 4"/>
          <p:cNvSpPr/>
          <p:nvPr/>
        </p:nvSpPr>
        <p:spPr>
          <a:xfrm>
            <a:off x="2324100" y="381000"/>
            <a:ext cx="43434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4100" y="1219200"/>
            <a:ext cx="4343400" cy="1219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24100" y="2438400"/>
            <a:ext cx="4343400" cy="2514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24100" y="4953000"/>
            <a:ext cx="4343400" cy="1143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3938"/>
            <a:ext cx="8533727" cy="2052743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295400"/>
            <a:ext cx="8686800" cy="2188483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8" y="1537342"/>
            <a:ext cx="8537603" cy="4558658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3962401"/>
            <a:ext cx="8634454" cy="1745545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111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Will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Introduction to the Consumer Financial Protection Bureau  (CFPB)</a:t>
            </a:r>
          </a:p>
          <a:p>
            <a:r>
              <a:rPr lang="en-US" dirty="0"/>
              <a:t>Home Loan Toolkit</a:t>
            </a:r>
          </a:p>
          <a:p>
            <a:r>
              <a:rPr lang="en-US" dirty="0" smtClean="0"/>
              <a:t>Loan </a:t>
            </a:r>
            <a:r>
              <a:rPr lang="en-US" dirty="0"/>
              <a:t>Estimate</a:t>
            </a:r>
          </a:p>
          <a:p>
            <a:r>
              <a:rPr lang="en-US" dirty="0"/>
              <a:t>Closing </a:t>
            </a:r>
            <a:r>
              <a:rPr lang="en-US" dirty="0" smtClean="0"/>
              <a:t>Disclosure for Borrowers</a:t>
            </a:r>
          </a:p>
          <a:p>
            <a:r>
              <a:rPr lang="en-US" dirty="0" smtClean="0"/>
              <a:t>Closing Disclosure for Sellers</a:t>
            </a:r>
          </a:p>
          <a:p>
            <a:r>
              <a:rPr lang="en-US" dirty="0" smtClean="0"/>
              <a:t>Texas Disclosure</a:t>
            </a:r>
          </a:p>
          <a:p>
            <a:r>
              <a:rPr lang="en-US" dirty="0" smtClean="0"/>
              <a:t>What </a:t>
            </a:r>
            <a:r>
              <a:rPr lang="en-US" dirty="0"/>
              <a:t>Credit Unions Should do Now to </a:t>
            </a:r>
            <a:r>
              <a:rPr lang="en-US" dirty="0" smtClean="0"/>
              <a:t>Prepare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264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Delivery of Loan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6388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Delivered or placed in the mail no later than 3 business days after application</a:t>
            </a:r>
          </a:p>
          <a:p>
            <a:r>
              <a:rPr lang="en-US" dirty="0" smtClean="0"/>
              <a:t>“</a:t>
            </a:r>
            <a:r>
              <a:rPr lang="en-US" i="1" dirty="0" smtClean="0"/>
              <a:t>Business Day</a:t>
            </a:r>
            <a:r>
              <a:rPr lang="en-US" dirty="0" smtClean="0"/>
              <a:t>” for the Loan Estimate means a day on which the creditor’s offices are open to the public for carrying out substantially all of its business functions.</a:t>
            </a:r>
          </a:p>
        </p:txBody>
      </p:sp>
      <p:pic>
        <p:nvPicPr>
          <p:cNvPr id="8194" name="Picture 2" descr="http://www.payhembury.org.uk/images/paper-deliver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09800"/>
            <a:ext cx="238125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6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List of Service Providers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1524000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Provided as attachment to Loan Estimate if consumer is permitted to 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/>
              <a:t>List should include at least one provider for each service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457443" cy="5929921"/>
          </a:xfrm>
        </p:spPr>
      </p:pic>
      <p:sp>
        <p:nvSpPr>
          <p:cNvPr id="3" name="Rectangle 2"/>
          <p:cNvSpPr/>
          <p:nvPr/>
        </p:nvSpPr>
        <p:spPr>
          <a:xfrm>
            <a:off x="304800" y="2057400"/>
            <a:ext cx="4419600" cy="3124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66800"/>
            <a:ext cx="8077200" cy="5671939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38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Tolerances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There are three categories of fees: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Fees that cannot change</a:t>
            </a:r>
          </a:p>
          <a:p>
            <a:pPr lvl="2"/>
            <a:r>
              <a:rPr lang="en-US" dirty="0" smtClean="0"/>
              <a:t>Fees paid to Lender or its affiliates</a:t>
            </a:r>
          </a:p>
          <a:p>
            <a:pPr lvl="2"/>
            <a:r>
              <a:rPr lang="en-US" dirty="0" smtClean="0"/>
              <a:t>Third Party fees that the borrower cannot shop for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Fees that cannot increase more than 10%</a:t>
            </a:r>
          </a:p>
          <a:p>
            <a:pPr lvl="2"/>
            <a:r>
              <a:rPr lang="en-US" dirty="0" smtClean="0"/>
              <a:t>Recording Fees</a:t>
            </a:r>
          </a:p>
          <a:p>
            <a:pPr lvl="2"/>
            <a:r>
              <a:rPr lang="en-US" dirty="0" smtClean="0"/>
              <a:t>Fees paid to Third Parties chosen by consumer from the Written List of Service Providers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Fees that may change any amount</a:t>
            </a:r>
          </a:p>
          <a:p>
            <a:pPr lvl="2"/>
            <a:r>
              <a:rPr lang="en-US" dirty="0" smtClean="0"/>
              <a:t>Prepaid interest, property insurance premiums, amounts placed into escrow</a:t>
            </a:r>
          </a:p>
          <a:p>
            <a:pPr lvl="2"/>
            <a:r>
              <a:rPr lang="en-US" dirty="0" smtClean="0"/>
              <a:t>Fees for which the consumer can shop and they select provider NOT on Written List of Service Providers</a:t>
            </a:r>
          </a:p>
          <a:p>
            <a:pPr lvl="2"/>
            <a:r>
              <a:rPr lang="en-US" dirty="0" smtClean="0"/>
              <a:t>Fees paid for services not required by lender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2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Revisions to Loan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2296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Lenders may only reissue Loan Estimate when there is a </a:t>
            </a:r>
            <a:r>
              <a:rPr lang="en-US" sz="2800" i="1" dirty="0" smtClean="0"/>
              <a:t>Changed Circumstance</a:t>
            </a:r>
            <a:r>
              <a:rPr lang="en-US" sz="2800" dirty="0" smtClean="0"/>
              <a:t>:</a:t>
            </a:r>
          </a:p>
          <a:p>
            <a:pPr lvl="1"/>
            <a:r>
              <a:rPr lang="en-US" dirty="0" smtClean="0"/>
              <a:t>Extraordinary event </a:t>
            </a:r>
          </a:p>
          <a:p>
            <a:pPr lvl="1"/>
            <a:r>
              <a:rPr lang="en-US" dirty="0" smtClean="0"/>
              <a:t>Inaccurate information provided by applicant</a:t>
            </a:r>
          </a:p>
          <a:p>
            <a:pPr lvl="1"/>
            <a:r>
              <a:rPr lang="en-US" dirty="0" smtClean="0"/>
              <a:t>Change to terms of loan requested by borrower</a:t>
            </a:r>
          </a:p>
          <a:p>
            <a:pPr lvl="1"/>
            <a:r>
              <a:rPr lang="en-US" dirty="0" smtClean="0"/>
              <a:t>Borrowers notifies lender of their Intent to Proceed more than 10 days after Loan Estimate delivered</a:t>
            </a:r>
          </a:p>
        </p:txBody>
      </p:sp>
    </p:spTree>
    <p:extLst>
      <p:ext uri="{BB962C8B-B14F-4D97-AF65-F5344CB8AC3E}">
        <p14:creationId xmlns:p14="http://schemas.microsoft.com/office/powerpoint/2010/main" val="112201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Changed Circumstances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00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Borrower makes less income than stated in application</a:t>
            </a:r>
          </a:p>
          <a:p>
            <a:r>
              <a:rPr lang="en-US" dirty="0" smtClean="0"/>
              <a:t>Loan applicant becomes unemployed</a:t>
            </a:r>
          </a:p>
          <a:p>
            <a:r>
              <a:rPr lang="en-US" dirty="0" smtClean="0"/>
              <a:t>Lender learns about pending lawsuit involving property</a:t>
            </a:r>
          </a:p>
          <a:p>
            <a:r>
              <a:rPr lang="en-US" dirty="0" smtClean="0"/>
              <a:t>Lenders must DOCUMENT any the cause of any revised Loan Estimates</a:t>
            </a:r>
            <a:endParaRPr lang="en-US" dirty="0"/>
          </a:p>
        </p:txBody>
      </p:sp>
      <p:pic>
        <p:nvPicPr>
          <p:cNvPr id="10242" name="Picture 2" descr="http://media2.s-nbcnews.com/j/ap/0a9101b7-efb1-4267-aaa4-2a1636e52488.grid-6x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590800"/>
            <a:ext cx="3190304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83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of Revised Loan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Revised Loan Estimate - delivered or placed in the mail </a:t>
            </a:r>
            <a:r>
              <a:rPr lang="en-US" sz="4000" u="sng" dirty="0" smtClean="0"/>
              <a:t>no later than three business days after the lender receives the new information</a:t>
            </a:r>
          </a:p>
        </p:txBody>
      </p:sp>
    </p:spTree>
    <p:extLst>
      <p:ext uri="{BB962C8B-B14F-4D97-AF65-F5344CB8AC3E}">
        <p14:creationId xmlns:p14="http://schemas.microsoft.com/office/powerpoint/2010/main" val="23005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 to Proceed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9530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Applicant must indicate an “</a:t>
            </a:r>
            <a:r>
              <a:rPr lang="en-US" i="1" dirty="0" smtClean="0"/>
              <a:t>Intent to Proceed</a:t>
            </a:r>
            <a:r>
              <a:rPr lang="en-US" dirty="0" smtClean="0"/>
              <a:t>” within 10 days of receiving Loan Estimate</a:t>
            </a:r>
          </a:p>
          <a:p>
            <a:r>
              <a:rPr lang="en-US" dirty="0" smtClean="0"/>
              <a:t>Can be written or verbal</a:t>
            </a:r>
          </a:p>
          <a:p>
            <a:r>
              <a:rPr lang="en-US" dirty="0" smtClean="0"/>
              <a:t>Lender may require written or verbal “</a:t>
            </a:r>
            <a:r>
              <a:rPr lang="en-US" i="1" dirty="0" smtClean="0"/>
              <a:t>Intent to Proceed”</a:t>
            </a:r>
          </a:p>
          <a:p>
            <a:r>
              <a:rPr lang="en-US" dirty="0" smtClean="0"/>
              <a:t>Lender must document</a:t>
            </a:r>
          </a:p>
          <a:p>
            <a:r>
              <a:rPr lang="en-US" dirty="0" smtClean="0"/>
              <a:t>No fees, except credit report fee, until borrower has given “</a:t>
            </a:r>
            <a:r>
              <a:rPr lang="en-US" i="1" dirty="0" smtClean="0"/>
              <a:t>Intent to Proceed”</a:t>
            </a:r>
            <a:endParaRPr lang="en-US" dirty="0"/>
          </a:p>
        </p:txBody>
      </p:sp>
      <p:pic>
        <p:nvPicPr>
          <p:cNvPr id="11266" name="Picture 2" descr="http://pediaa.com/wp-content/uploads/2014/11/What-is-the-Difference-Between-Confirm-and-Confor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275748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8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1163"/>
          </a:xfrm>
        </p:spPr>
        <p:txBody>
          <a:bodyPr>
            <a:normAutofit/>
          </a:bodyPr>
          <a:lstStyle/>
          <a:p>
            <a:r>
              <a:rPr lang="en-US" dirty="0" smtClean="0"/>
              <a:t>Effective for applications received on or after October 3, 2015</a:t>
            </a:r>
          </a:p>
          <a:p>
            <a:r>
              <a:rPr lang="en-US" dirty="0" smtClean="0"/>
              <a:t>Combines Final TIL statement and HUD-1</a:t>
            </a:r>
          </a:p>
          <a:p>
            <a:r>
              <a:rPr lang="en-US" u="sng" dirty="0"/>
              <a:t>Must be </a:t>
            </a:r>
            <a:r>
              <a:rPr lang="en-US" u="sng" dirty="0" smtClean="0"/>
              <a:t>received by Buyer </a:t>
            </a:r>
            <a:r>
              <a:rPr lang="en-US" u="sng" dirty="0"/>
              <a:t>at least 3 </a:t>
            </a:r>
            <a:r>
              <a:rPr lang="en-US" u="sng" dirty="0" smtClean="0"/>
              <a:t>business days </a:t>
            </a:r>
            <a:r>
              <a:rPr lang="en-US" u="sng" dirty="0"/>
              <a:t>before </a:t>
            </a:r>
            <a:r>
              <a:rPr lang="en-US" u="sng" dirty="0" smtClean="0"/>
              <a:t>closing</a:t>
            </a:r>
          </a:p>
          <a:p>
            <a:r>
              <a:rPr lang="en-US" dirty="0" smtClean="0"/>
              <a:t>Contains the </a:t>
            </a:r>
            <a:r>
              <a:rPr lang="en-US" u="sng" dirty="0" smtClean="0"/>
              <a:t>actual terms and costs</a:t>
            </a:r>
            <a:r>
              <a:rPr lang="en-US" dirty="0" smtClean="0"/>
              <a:t> of the transaction</a:t>
            </a:r>
            <a:endParaRPr lang="en-US" dirty="0"/>
          </a:p>
          <a:p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209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"/>
            <a:ext cx="4300334" cy="57150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46482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Closing Disclosure</a:t>
            </a:r>
            <a:br>
              <a:rPr lang="en-US" dirty="0" smtClean="0"/>
            </a:br>
            <a:r>
              <a:rPr lang="en-US" sz="2400" dirty="0" smtClean="0"/>
              <a:t>Page 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24400" y="381000"/>
            <a:ext cx="41910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5824" y="1295400"/>
            <a:ext cx="4191000" cy="1524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5824" y="2819400"/>
            <a:ext cx="4191000" cy="19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5824" y="4727961"/>
            <a:ext cx="4191000" cy="10632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22" y="255310"/>
            <a:ext cx="8560902" cy="1775682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10" y="1590321"/>
            <a:ext cx="8636390" cy="3134079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2" y="1319458"/>
            <a:ext cx="8740542" cy="3983785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9" y="4572000"/>
            <a:ext cx="8751132" cy="1462486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23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76200"/>
            <a:ext cx="4175294" cy="56388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44958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Closing Disclosure</a:t>
            </a:r>
            <a:br>
              <a:rPr lang="en-US" dirty="0" smtClean="0"/>
            </a:br>
            <a:r>
              <a:rPr lang="en-US" sz="2400" dirty="0" smtClean="0"/>
              <a:t>Page 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724400" y="152400"/>
            <a:ext cx="4191000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1066800"/>
            <a:ext cx="4191000" cy="838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1905000"/>
            <a:ext cx="41910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2819400"/>
            <a:ext cx="4191000" cy="38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0" y="3213931"/>
            <a:ext cx="4191000" cy="4436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2976" y="3657600"/>
            <a:ext cx="4191000" cy="685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4343400"/>
            <a:ext cx="41910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40" y="395183"/>
            <a:ext cx="8719435" cy="1890817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5" y="1047037"/>
            <a:ext cx="8644659" cy="1810463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44" y="1485900"/>
            <a:ext cx="8529651" cy="1478788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4722975" y="2590800"/>
            <a:ext cx="41910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0" y="2538957"/>
            <a:ext cx="8816110" cy="400074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70" y="2705100"/>
            <a:ext cx="8797060" cy="804164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4" y="3107182"/>
            <a:ext cx="8735250" cy="993468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5" y="3435765"/>
            <a:ext cx="8597035" cy="1464592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4686300" y="4924425"/>
            <a:ext cx="4191000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86300" y="5257800"/>
            <a:ext cx="4191000" cy="3333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1" y="3912373"/>
            <a:ext cx="8545087" cy="1471654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15" y="4724400"/>
            <a:ext cx="8682760" cy="53340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5077223"/>
            <a:ext cx="8858251" cy="694527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1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the Economic Meltdown of 2008?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4191000" cy="45720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The greatest economic disaster since the Great Depression of the 1930s</a:t>
            </a:r>
          </a:p>
          <a:p>
            <a:r>
              <a:rPr lang="en-US" b="1" dirty="0" smtClean="0"/>
              <a:t>Massive numbers of foreclosures, evictions, bank and mortgage company failures</a:t>
            </a:r>
            <a:endParaRPr lang="en-US" b="1" dirty="0"/>
          </a:p>
        </p:txBody>
      </p:sp>
      <p:pic>
        <p:nvPicPr>
          <p:cNvPr id="2050" name="Picture 2" descr="http://www.vantisinnovation.com/wp-content/uploads/2013/01/stockcrash_buzzle_com-300x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8099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2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"/>
            <a:ext cx="4252576" cy="57150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4495800" cy="1676400"/>
          </a:xfrm>
        </p:spPr>
        <p:txBody>
          <a:bodyPr>
            <a:normAutofit/>
          </a:bodyPr>
          <a:lstStyle/>
          <a:p>
            <a:r>
              <a:rPr lang="en-US" dirty="0" smtClean="0"/>
              <a:t>Closing Disclosure</a:t>
            </a:r>
            <a:br>
              <a:rPr lang="en-US" dirty="0" smtClean="0"/>
            </a:br>
            <a:r>
              <a:rPr lang="en-US" sz="2400" dirty="0" smtClean="0"/>
              <a:t>Page 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66004" y="228600"/>
            <a:ext cx="4325596" cy="1371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6004" y="1905000"/>
            <a:ext cx="2162798" cy="396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8802" y="1905000"/>
            <a:ext cx="2085174" cy="396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19074"/>
            <a:ext cx="8715374" cy="2905125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82" y="228600"/>
            <a:ext cx="3356420" cy="6406021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79" y="228600"/>
            <a:ext cx="3362795" cy="6487431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65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2400"/>
            <a:ext cx="4444710" cy="5937191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648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Closing Disclosure</a:t>
            </a:r>
            <a:br>
              <a:rPr lang="en-US" dirty="0" smtClean="0"/>
            </a:br>
            <a:r>
              <a:rPr lang="en-US" sz="2400" dirty="0" smtClean="0"/>
              <a:t>Page 4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876801"/>
            <a:ext cx="4685648" cy="1295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0" y="609600"/>
            <a:ext cx="4419600" cy="4191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5800" y="4800600"/>
            <a:ext cx="2266624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62424" y="4800600"/>
            <a:ext cx="2229176" cy="1295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56" y="304800"/>
            <a:ext cx="6059179" cy="612495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895600"/>
            <a:ext cx="6292382" cy="3438654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268" y="2705100"/>
            <a:ext cx="6267687" cy="3521172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392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495" y="304800"/>
            <a:ext cx="4325694" cy="5867400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37744" y="152400"/>
            <a:ext cx="4609744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Closing Disclosure</a:t>
            </a:r>
            <a:br>
              <a:rPr lang="en-US" dirty="0" smtClean="0"/>
            </a:br>
            <a:r>
              <a:rPr lang="en-US" sz="2400" dirty="0" smtClean="0"/>
              <a:t>Page 5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62742" y="400049"/>
            <a:ext cx="2133600" cy="17335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05600" y="400049"/>
            <a:ext cx="2209800" cy="29500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2742" y="3344362"/>
            <a:ext cx="4352658" cy="18372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5192994"/>
            <a:ext cx="4343400" cy="9792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884" y="217550"/>
            <a:ext cx="5753316" cy="4944999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742" y="152400"/>
            <a:ext cx="4357935" cy="6108156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2" y="2209800"/>
            <a:ext cx="8564454" cy="3723175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10" y="4584869"/>
            <a:ext cx="8477265" cy="1587331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722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When Does The Closing Disclosure Need To Be Delivered to the Borrower?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Delivering the Closing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Borrower must </a:t>
            </a:r>
            <a:r>
              <a:rPr lang="en-US" u="sng" dirty="0" smtClean="0"/>
              <a:t>receive</a:t>
            </a:r>
            <a:r>
              <a:rPr lang="en-US" dirty="0" smtClean="0"/>
              <a:t> Closing Disclosure at least 3 business days before closing</a:t>
            </a:r>
          </a:p>
          <a:p>
            <a:r>
              <a:rPr lang="en-US" dirty="0" smtClean="0"/>
              <a:t>If </a:t>
            </a:r>
            <a:r>
              <a:rPr lang="en-US" dirty="0"/>
              <a:t>mailed or e-mailed, presumed to be received </a:t>
            </a:r>
            <a:r>
              <a:rPr lang="en-US" dirty="0" smtClean="0"/>
              <a:t>by Borrower 3 </a:t>
            </a:r>
            <a:r>
              <a:rPr lang="en-US" dirty="0"/>
              <a:t>business days after put into </a:t>
            </a:r>
            <a:r>
              <a:rPr lang="en-US" dirty="0" smtClean="0"/>
              <a:t>mail or e-mailed (mail/e-mail 7 days before closing)</a:t>
            </a:r>
            <a:endParaRPr lang="en-US" dirty="0"/>
          </a:p>
          <a:p>
            <a:r>
              <a:rPr lang="en-US" dirty="0"/>
              <a:t>“Business Day” is all days except Sundays and Federal </a:t>
            </a:r>
            <a:r>
              <a:rPr lang="en-US" dirty="0" smtClean="0"/>
              <a:t>holidays</a:t>
            </a:r>
          </a:p>
          <a:p>
            <a:r>
              <a:rPr lang="en-US" dirty="0" smtClean="0"/>
              <a:t>Borrower may only waive the 3 day waiting period for a “</a:t>
            </a:r>
            <a:r>
              <a:rPr lang="en-US" i="1" dirty="0" smtClean="0"/>
              <a:t>bona fide personal financial emergency”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33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taonline.typepad.com/.a/6a0192ac343706970d01a511f09ef2970c-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21771"/>
            <a:ext cx="7848600" cy="606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42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Providing Revised Closing Disclosure Before Closing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New three day waiting period only for the following:</a:t>
            </a:r>
          </a:p>
          <a:p>
            <a:pPr lvl="1"/>
            <a:r>
              <a:rPr lang="en-US" dirty="0" smtClean="0"/>
              <a:t>APR increases more than 1/8 of 1%</a:t>
            </a:r>
          </a:p>
          <a:p>
            <a:pPr lvl="1"/>
            <a:r>
              <a:rPr lang="en-US" dirty="0" smtClean="0"/>
              <a:t>Prepayment penalty added</a:t>
            </a:r>
          </a:p>
          <a:p>
            <a:pPr lvl="1"/>
            <a:r>
              <a:rPr lang="en-US" dirty="0" smtClean="0"/>
              <a:t>Change loan type</a:t>
            </a:r>
          </a:p>
          <a:p>
            <a:r>
              <a:rPr lang="en-US" dirty="0" smtClean="0"/>
              <a:t>No New three day waiting period for any other change prior to closing</a:t>
            </a:r>
          </a:p>
          <a:p>
            <a:pPr lvl="1"/>
            <a:r>
              <a:rPr lang="en-US" dirty="0" smtClean="0"/>
              <a:t>Lender may provide revised Closing Disclosure at closing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Seller’s Closing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to Seller day of closing</a:t>
            </a:r>
          </a:p>
          <a:p>
            <a:r>
              <a:rPr lang="en-US" dirty="0" smtClean="0"/>
              <a:t>Seller may request to see Seller’s Closing Disclosure one day prior to closing</a:t>
            </a:r>
          </a:p>
          <a:p>
            <a:r>
              <a:rPr lang="en-US" dirty="0" smtClean="0"/>
              <a:t>Title Company responsible for preparation</a:t>
            </a:r>
          </a:p>
          <a:p>
            <a:r>
              <a:rPr lang="en-US" dirty="0" smtClean="0"/>
              <a:t>Title Company must deliver to Seller and to Lender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0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533400"/>
            <a:ext cx="3962400" cy="1447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Seller’s Closing Disclosure</a:t>
            </a:r>
            <a:br>
              <a:rPr lang="en-US" dirty="0" smtClean="0"/>
            </a:br>
            <a:r>
              <a:rPr lang="en-US" sz="2800" dirty="0" smtClean="0"/>
              <a:t>Page 1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76200"/>
            <a:ext cx="4630896" cy="5757571"/>
          </a:xfrm>
        </p:spPr>
      </p:pic>
      <p:sp>
        <p:nvSpPr>
          <p:cNvPr id="6" name="Rectangle 5"/>
          <p:cNvSpPr/>
          <p:nvPr/>
        </p:nvSpPr>
        <p:spPr>
          <a:xfrm>
            <a:off x="4495800" y="381000"/>
            <a:ext cx="4419600" cy="1050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1524000"/>
            <a:ext cx="2133600" cy="43433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29400" y="1524000"/>
            <a:ext cx="2362200" cy="3505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4" y="247759"/>
            <a:ext cx="8506191" cy="1924159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7759"/>
            <a:ext cx="3248614" cy="6415558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55" y="247759"/>
            <a:ext cx="3996570" cy="6328814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18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4311764" cy="5715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3962400" cy="1676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Seller’s Closing Disclosure</a:t>
            </a:r>
            <a:br>
              <a:rPr lang="en-US" dirty="0" smtClean="0"/>
            </a:br>
            <a:r>
              <a:rPr lang="en-US" sz="2800" dirty="0" smtClean="0"/>
              <a:t>Page 2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24400" y="381000"/>
            <a:ext cx="4311764" cy="2398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4400" y="2779930"/>
            <a:ext cx="4311764" cy="30874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89" y="272337"/>
            <a:ext cx="8673611" cy="4940967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32" y="914399"/>
            <a:ext cx="7869468" cy="5105399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9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Congressional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229600" cy="160019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Dodd Frank Act passed by Congress in 2010</a:t>
            </a:r>
            <a:r>
              <a:rPr lang="en-US" dirty="0" smtClean="0"/>
              <a:t>, </a:t>
            </a:r>
            <a:r>
              <a:rPr lang="en-US" b="1" dirty="0" smtClean="0"/>
              <a:t>signed </a:t>
            </a:r>
            <a:r>
              <a:rPr lang="en-US" b="1" dirty="0"/>
              <a:t>by President Obama on July 21, </a:t>
            </a:r>
            <a:r>
              <a:rPr lang="en-US" b="1" dirty="0" smtClean="0"/>
              <a:t>2010</a:t>
            </a:r>
          </a:p>
          <a:p>
            <a:pPr lvl="0"/>
            <a:r>
              <a:rPr lang="en-US" b="1" dirty="0"/>
              <a:t>The CFPB was created </a:t>
            </a:r>
            <a:r>
              <a:rPr lang="en-US" b="1" dirty="0" smtClean="0"/>
              <a:t>under Dodd-Frank </a:t>
            </a:r>
            <a:r>
              <a:rPr lang="en-US" b="1" dirty="0"/>
              <a:t>and became operational in 2011.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allenhardwick.com/wp-content/uploads/2014/01/inside_hou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200400"/>
            <a:ext cx="5638800" cy="242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9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Texas Disclosure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Company to prepare Texas Disclosure</a:t>
            </a:r>
          </a:p>
          <a:p>
            <a:r>
              <a:rPr lang="en-US" dirty="0" smtClean="0"/>
              <a:t>Serves as acknowledgement and authorization for disbursement</a:t>
            </a:r>
          </a:p>
          <a:p>
            <a:r>
              <a:rPr lang="en-US" dirty="0" smtClean="0"/>
              <a:t>Proposed Form has been published by Texas Department of Insurance</a:t>
            </a:r>
          </a:p>
          <a:p>
            <a:r>
              <a:rPr lang="en-US" dirty="0" smtClean="0"/>
              <a:t>Why is there a new Texas Disclosure form?</a:t>
            </a:r>
          </a:p>
          <a:p>
            <a:pPr lvl="1"/>
            <a:r>
              <a:rPr lang="en-US" dirty="0" smtClean="0"/>
              <a:t>The Federal forms do not satisfy Texas Title Insurance requirements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1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883"/>
            <a:ext cx="8229600" cy="1143000"/>
          </a:xfrm>
        </p:spPr>
        <p:txBody>
          <a:bodyPr/>
          <a:lstStyle/>
          <a:p>
            <a:r>
              <a:rPr lang="en-US" dirty="0" smtClean="0"/>
              <a:t>Proposed Texas Disclosure Form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4346812" cy="57105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97" y="914400"/>
            <a:ext cx="455450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1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" y="152400"/>
            <a:ext cx="9143207" cy="6629400"/>
          </a:xfrm>
        </p:spPr>
      </p:pic>
    </p:spTree>
    <p:extLst>
      <p:ext uri="{BB962C8B-B14F-4D97-AF65-F5344CB8AC3E}">
        <p14:creationId xmlns:p14="http://schemas.microsoft.com/office/powerpoint/2010/main" val="342098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4" y="23501"/>
            <a:ext cx="9067168" cy="6400800"/>
          </a:xfrm>
        </p:spPr>
      </p:pic>
    </p:spTree>
    <p:extLst>
      <p:ext uri="{BB962C8B-B14F-4D97-AF65-F5344CB8AC3E}">
        <p14:creationId xmlns:p14="http://schemas.microsoft.com/office/powerpoint/2010/main" val="8222406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Top 5 Things Lenders Should Do Now to be Prepared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1.  Figure out Your Implementation Process for the New Disclosures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1910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Are you set up to handle the Loan Estimate?</a:t>
            </a:r>
          </a:p>
          <a:p>
            <a:r>
              <a:rPr lang="en-US" dirty="0" smtClean="0"/>
              <a:t>Are you set up to handle the Closing Disclosure?</a:t>
            </a:r>
          </a:p>
        </p:txBody>
      </p:sp>
      <p:pic>
        <p:nvPicPr>
          <p:cNvPr id="1026" name="Picture 2" descr="http://newyorkcomputerhelp.com/wp-content/uploads/2012/06/NYC-data-recovery-pro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09800"/>
            <a:ext cx="4200525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54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Select Your Technology Providers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495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Select your technology providers NOW</a:t>
            </a:r>
          </a:p>
          <a:p>
            <a:r>
              <a:rPr lang="en-US" dirty="0" smtClean="0"/>
              <a:t>Have a candid discussion with your </a:t>
            </a:r>
            <a:r>
              <a:rPr lang="en-US" dirty="0"/>
              <a:t>t</a:t>
            </a:r>
            <a:r>
              <a:rPr lang="en-US" dirty="0" smtClean="0"/>
              <a:t>echnology provider</a:t>
            </a:r>
          </a:p>
          <a:p>
            <a:pPr lvl="1"/>
            <a:r>
              <a:rPr lang="en-US" dirty="0" smtClean="0"/>
              <a:t>Will they be ready?</a:t>
            </a:r>
          </a:p>
          <a:p>
            <a:pPr lvl="1"/>
            <a:r>
              <a:rPr lang="en-US" dirty="0" smtClean="0"/>
              <a:t>Set up specific dates for training your staff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3335098" cy="314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2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3.  Allow Sufficient Time for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Lenders should allot sufficient time to test the new systems</a:t>
            </a:r>
          </a:p>
        </p:txBody>
      </p:sp>
      <p:pic>
        <p:nvPicPr>
          <p:cNvPr id="3074" name="Picture 2" descr="http://www.attra.com/images/Tes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00400"/>
            <a:ext cx="3967043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15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 Educate the Key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457200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Educate </a:t>
            </a:r>
            <a:r>
              <a:rPr lang="en-US" dirty="0"/>
              <a:t>S</a:t>
            </a:r>
            <a:r>
              <a:rPr lang="en-US" dirty="0" smtClean="0"/>
              <a:t>taff</a:t>
            </a:r>
          </a:p>
          <a:p>
            <a:r>
              <a:rPr lang="en-US" dirty="0" smtClean="0"/>
              <a:t>Educate Realtors</a:t>
            </a:r>
          </a:p>
          <a:p>
            <a:r>
              <a:rPr lang="en-US" dirty="0" smtClean="0"/>
              <a:t>Educate Borrowers</a:t>
            </a:r>
          </a:p>
          <a:p>
            <a:r>
              <a:rPr lang="en-US" dirty="0" smtClean="0"/>
              <a:t>Educate Service Providers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33600"/>
            <a:ext cx="3134992" cy="291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 Have a Candid Discussion with Title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0700"/>
            <a:ext cx="4419600" cy="3657600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Is the Title Company prepared for the new disclosures?</a:t>
            </a:r>
          </a:p>
          <a:p>
            <a:r>
              <a:rPr lang="en-US" sz="3600" dirty="0" smtClean="0"/>
              <a:t>What will be the role of the Title Company in the closing?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19" y="2057400"/>
            <a:ext cx="379840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39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CFPB and What Does it Mean for </a:t>
            </a:r>
            <a:r>
              <a:rPr lang="en-US" smtClean="0"/>
              <a:t>Credit Unions?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r>
              <a:rPr lang="en-US" b="1" dirty="0" smtClean="0"/>
              <a:t>CFPB= Consumer Financial Protection Bureau</a:t>
            </a:r>
          </a:p>
          <a:p>
            <a:r>
              <a:rPr lang="en-US" b="1" dirty="0"/>
              <a:t>CFPB website: </a:t>
            </a:r>
            <a:r>
              <a:rPr lang="en-US" b="1" u="sng" dirty="0">
                <a:hlinkClick r:id="rId2"/>
              </a:rPr>
              <a:t>www.consumerfinance.gov</a:t>
            </a:r>
            <a:endParaRPr lang="en-US" b="1" u="sng" dirty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1026" name="Picture 2" descr="http://www.consumerfinance.gov/f/CFPB_2tone_Horiz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5797740" cy="227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438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84611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of the CFPB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52577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To implement and to enforce ALL Federal consumer financial protection laws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u="sng" dirty="0"/>
              <a:t>That means that the CFPB regulates all HOME LOANS and all of the lenders who make Home Loans</a:t>
            </a:r>
          </a:p>
          <a:p>
            <a:r>
              <a:rPr lang="en-US" dirty="0" smtClean="0"/>
              <a:t>To </a:t>
            </a:r>
            <a:r>
              <a:rPr lang="en-US" dirty="0"/>
              <a:t>educate and to help Consumers/Borrowers make good decisions regarding their Home Loans</a:t>
            </a:r>
          </a:p>
        </p:txBody>
      </p:sp>
      <p:pic>
        <p:nvPicPr>
          <p:cNvPr id="5122" name="Picture 2" descr="http://cdn.freefrombroke.com/wp-content/uploads/2011/07/sheriff_bad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05000"/>
            <a:ext cx="25564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0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CFPB Enforcement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867400" cy="4724400"/>
          </a:xfrm>
        </p:spPr>
        <p:txBody>
          <a:bodyPr>
            <a:normAutofit/>
          </a:bodyPr>
          <a:lstStyle/>
          <a:p>
            <a:pPr lvl="0"/>
            <a:r>
              <a:rPr lang="en-US" b="1" dirty="0" smtClean="0"/>
              <a:t>CFPB has “has </a:t>
            </a:r>
            <a:r>
              <a:rPr lang="en-US" b="1" dirty="0"/>
              <a:t>held bad actors accountable and helped consumers harmed by illegal practices</a:t>
            </a:r>
            <a:r>
              <a:rPr lang="en-US" b="1" dirty="0" smtClean="0"/>
              <a:t>”</a:t>
            </a:r>
          </a:p>
          <a:p>
            <a:pPr lvl="1"/>
            <a:r>
              <a:rPr lang="en-US" b="1" dirty="0" smtClean="0"/>
              <a:t>$4.6 </a:t>
            </a:r>
            <a:r>
              <a:rPr lang="en-US" b="1" dirty="0"/>
              <a:t>Billion: Money ordered for consumer relief</a:t>
            </a:r>
            <a:endParaRPr lang="en-US" dirty="0"/>
          </a:p>
          <a:p>
            <a:pPr lvl="1"/>
            <a:r>
              <a:rPr lang="en-US" b="1" dirty="0"/>
              <a:t>15 </a:t>
            </a:r>
            <a:r>
              <a:rPr lang="en-US" b="1" dirty="0" smtClean="0"/>
              <a:t>million: </a:t>
            </a:r>
            <a:r>
              <a:rPr lang="en-US" b="1" dirty="0"/>
              <a:t>consumers who will receive relief because of CFPB actions</a:t>
            </a: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6146" name="Picture 2" descr="http://betting-strategy.org/wp-content/uploads/2013/08/stacks-of-mon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85" y="2590800"/>
            <a:ext cx="25037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73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none" dirty="0" smtClean="0"/>
              <a:t>Bottom Line for Credit Unions</a:t>
            </a:r>
            <a:endParaRPr lang="en-US" u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000" dirty="0" smtClean="0"/>
          </a:p>
          <a:p>
            <a:r>
              <a:rPr lang="en-US" sz="4000" dirty="0" smtClean="0"/>
              <a:t>The CFPB has the Authority and Power to regulate all Home Loans </a:t>
            </a:r>
          </a:p>
          <a:p>
            <a:r>
              <a:rPr lang="en-US" sz="4000" dirty="0" smtClean="0"/>
              <a:t>The CFPB is dedicated to helping Consumers/Borrowers</a:t>
            </a:r>
          </a:p>
          <a:p>
            <a:pPr>
              <a:buNone/>
            </a:pPr>
            <a:endParaRPr lang="en-US" sz="4000" dirty="0" smtClean="0"/>
          </a:p>
          <a:p>
            <a:pPr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672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4323639" cy="5516774"/>
          </a:xfrm>
        </p:spPr>
      </p:pic>
    </p:spTree>
    <p:extLst>
      <p:ext uri="{BB962C8B-B14F-4D97-AF65-F5344CB8AC3E}">
        <p14:creationId xmlns:p14="http://schemas.microsoft.com/office/powerpoint/2010/main" val="181094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w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Common Problems and Recent Changes 6.12.14</Template>
  <TotalTime>41377</TotalTime>
  <Words>1256</Words>
  <Application>Microsoft Office PowerPoint</Application>
  <PresentationFormat>On-screen Show (4:3)</PresentationFormat>
  <Paragraphs>174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Law Office</vt:lpstr>
      <vt:lpstr>PowerPoint Presentation</vt:lpstr>
      <vt:lpstr>What We Will Cover</vt:lpstr>
      <vt:lpstr>Remember the Economic Meltdown of 2008?</vt:lpstr>
      <vt:lpstr>Congressional Response</vt:lpstr>
      <vt:lpstr>What is the CFPB and What Does it Mean for Credit Unions?</vt:lpstr>
      <vt:lpstr>Mission of the CFPB</vt:lpstr>
      <vt:lpstr>CFPB Enforcement</vt:lpstr>
      <vt:lpstr>Bottom Line for Credit Unions</vt:lpstr>
      <vt:lpstr>PowerPoint Presentation</vt:lpstr>
      <vt:lpstr>Your Home Loan Toolkit A Step-by-Step Guide</vt:lpstr>
      <vt:lpstr>Introduction to the TRID Disclosures</vt:lpstr>
      <vt:lpstr>Effective Date</vt:lpstr>
      <vt:lpstr>Fee &amp; Document Restriction</vt:lpstr>
      <vt:lpstr>Optional Cost Estimate</vt:lpstr>
      <vt:lpstr>What is an Application?</vt:lpstr>
      <vt:lpstr>Loan Estimate</vt:lpstr>
      <vt:lpstr>PowerPoint Presentation</vt:lpstr>
      <vt:lpstr>PowerPoint Presentation</vt:lpstr>
      <vt:lpstr>PowerPoint Presentation</vt:lpstr>
      <vt:lpstr>Delivery of Loan Estimate</vt:lpstr>
      <vt:lpstr>Written List of Service Providers</vt:lpstr>
      <vt:lpstr>Tolerances</vt:lpstr>
      <vt:lpstr>Revisions to Loan Estimate</vt:lpstr>
      <vt:lpstr>Examples of Changed Circumstances</vt:lpstr>
      <vt:lpstr>Timing of Revised Loan Estimate</vt:lpstr>
      <vt:lpstr>Intent to Proceed</vt:lpstr>
      <vt:lpstr>Closing Disclosure</vt:lpstr>
      <vt:lpstr>Closing Disclosure Page 1</vt:lpstr>
      <vt:lpstr>Closing Disclosure Page 2</vt:lpstr>
      <vt:lpstr>Closing Disclosure Page 3</vt:lpstr>
      <vt:lpstr>Closing Disclosure Page 4</vt:lpstr>
      <vt:lpstr>Closing Disclosure Page 5</vt:lpstr>
      <vt:lpstr>When Does The Closing Disclosure Need To Be Delivered to the Borrower?</vt:lpstr>
      <vt:lpstr>Delivering the Closing Disclosure</vt:lpstr>
      <vt:lpstr>PowerPoint Presentation</vt:lpstr>
      <vt:lpstr>Providing Revised Closing Disclosure Before Closing</vt:lpstr>
      <vt:lpstr>Seller’s Closing Disclosure</vt:lpstr>
      <vt:lpstr>Seller’s Closing Disclosure Page 1 </vt:lpstr>
      <vt:lpstr>Seller’s Closing Disclosure Page 2 </vt:lpstr>
      <vt:lpstr>Proposed Texas Disclosure Form</vt:lpstr>
      <vt:lpstr>Proposed Texas Disclosure Form</vt:lpstr>
      <vt:lpstr>PowerPoint Presentation</vt:lpstr>
      <vt:lpstr>PowerPoint Presentation</vt:lpstr>
      <vt:lpstr>Top 5 Things Lenders Should Do Now to be Prepared</vt:lpstr>
      <vt:lpstr> 1.  Figure out Your Implementation Process for the New Disclosures </vt:lpstr>
      <vt:lpstr>2. Select Your Technology Providers  </vt:lpstr>
      <vt:lpstr>3.  Allow Sufficient Time for Testing</vt:lpstr>
      <vt:lpstr>4.  Educate the Key Players</vt:lpstr>
      <vt:lpstr>5.  Have a Candid Discussion with Title Companies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YOU DON’T KNOW CAN HURT YOU! (and vise versa)</dc:title>
  <dc:creator>Mote</dc:creator>
  <cp:lastModifiedBy>Mote</cp:lastModifiedBy>
  <cp:revision>195</cp:revision>
  <cp:lastPrinted>2015-05-20T13:15:32Z</cp:lastPrinted>
  <dcterms:created xsi:type="dcterms:W3CDTF">2014-09-15T19:40:01Z</dcterms:created>
  <dcterms:modified xsi:type="dcterms:W3CDTF">2015-07-27T15:32:30Z</dcterms:modified>
</cp:coreProperties>
</file>